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Raleway Heavy" charset="1" panose="00000000000000000000"/>
      <p:regular r:id="rId19"/>
    </p:embeddedFont>
    <p:embeddedFont>
      <p:font typeface="Raleway" charset="1" panose="00000000000000000000"/>
      <p:regular r:id="rId20"/>
    </p:embeddedFont>
    <p:embeddedFont>
      <p:font typeface="Canva Sans Bold" charset="1" panose="020B0803030501040103"/>
      <p:regular r:id="rId21"/>
    </p:embeddedFont>
    <p:embeddedFont>
      <p:font typeface="Raleway Bold" charset="1" panose="00000000000000000000"/>
      <p:regular r:id="rId22"/>
    </p:embeddedFont>
    <p:embeddedFont>
      <p:font typeface="Raleway Semi-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9.jpeg" Type="http://schemas.openxmlformats.org/officeDocument/2006/relationships/image"/><Relationship Id="rId8" Target="https://drive.google.com/file/d/1qFZ-9xfRKrK6PIuA-GDzK2F04CfJYKa-/view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18965" y="-9367896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93796" y="4678770"/>
            <a:ext cx="11730461" cy="267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7"/>
              </a:lnSpc>
            </a:pPr>
            <a:r>
              <a:rPr lang="en-US" sz="669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Robotic Mobile Fulfillment Systems</a:t>
            </a:r>
          </a:p>
          <a:p>
            <a:pPr algn="l">
              <a:lnSpc>
                <a:spcPts val="696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938644" y="7843120"/>
            <a:ext cx="5861865" cy="161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0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Himani K H          (22PW19)</a:t>
            </a:r>
          </a:p>
          <a:p>
            <a:pPr algn="ctr">
              <a:lnSpc>
                <a:spcPts val="4295"/>
              </a:lnSpc>
            </a:pPr>
            <a:r>
              <a:rPr lang="en-US" sz="30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In</a:t>
            </a:r>
            <a:r>
              <a:rPr lang="en-US" b="true" sz="30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duja S       (22PW20)</a:t>
            </a:r>
          </a:p>
          <a:p>
            <a:pPr algn="ctr">
              <a:lnSpc>
                <a:spcPts val="4295"/>
              </a:lnSpc>
            </a:pPr>
            <a:r>
              <a:rPr lang="en-US" b="true" sz="30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L S Roshini          (22PW23)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93796" y="2394272"/>
            <a:ext cx="6191761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IDEATHON - 2026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3202" y="-126391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0949" y="4097407"/>
            <a:ext cx="3112607" cy="3754240"/>
          </a:xfrm>
          <a:custGeom>
            <a:avLst/>
            <a:gdLst/>
            <a:ahLst/>
            <a:cxnLst/>
            <a:rect r="r" b="b" t="t" l="l"/>
            <a:pathLst>
              <a:path h="3754240" w="3112607">
                <a:moveTo>
                  <a:pt x="0" y="0"/>
                </a:moveTo>
                <a:lnTo>
                  <a:pt x="3112606" y="0"/>
                </a:lnTo>
                <a:lnTo>
                  <a:pt x="3112606" y="3754240"/>
                </a:lnTo>
                <a:lnTo>
                  <a:pt x="0" y="3754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53555" y="4866931"/>
            <a:ext cx="1752990" cy="2279301"/>
          </a:xfrm>
          <a:custGeom>
            <a:avLst/>
            <a:gdLst/>
            <a:ahLst/>
            <a:cxnLst/>
            <a:rect r="r" b="b" t="t" l="l"/>
            <a:pathLst>
              <a:path h="2279301" w="1752990">
                <a:moveTo>
                  <a:pt x="0" y="0"/>
                </a:moveTo>
                <a:lnTo>
                  <a:pt x="1752990" y="0"/>
                </a:lnTo>
                <a:lnTo>
                  <a:pt x="1752990" y="2279301"/>
                </a:lnTo>
                <a:lnTo>
                  <a:pt x="0" y="2279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680" y="766643"/>
            <a:ext cx="9862482" cy="398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Discussion on Methodology and Limitations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528857" y="3178357"/>
            <a:ext cx="700634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Rule-Based Order Allocation 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28857" y="3968528"/>
            <a:ext cx="6469972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Fixed heuristics hinder load distribution; GA optimizes allocation by factoring workload and distance.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8857" y="5515857"/>
            <a:ext cx="700634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Nearest Neighbor Shelf Selection Issues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8857" y="6301857"/>
            <a:ext cx="6496875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Common greedy algorithms often miss optimal paths; ACO enables better global optimization through adaptive routing.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43057" y="3245032"/>
            <a:ext cx="456104" cy="456104"/>
            <a:chOff x="0" y="0"/>
            <a:chExt cx="120126" cy="120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43057" y="5550477"/>
            <a:ext cx="456104" cy="456104"/>
            <a:chOff x="0" y="0"/>
            <a:chExt cx="120126" cy="120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528857" y="7880304"/>
            <a:ext cx="700634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Predefined Path Planning Drawbacks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28857" y="8666303"/>
            <a:ext cx="6496875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Traditional algorithms struggle with dynamic changes; RL enhances adaptability for real-time adjustments.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43057" y="7914924"/>
            <a:ext cx="456104" cy="456104"/>
            <a:chOff x="0" y="0"/>
            <a:chExt cx="120126" cy="1201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8350" y="1996229"/>
            <a:ext cx="5611213" cy="726222"/>
            <a:chOff x="0" y="0"/>
            <a:chExt cx="1477850" cy="1912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7850" cy="191268"/>
            </a:xfrm>
            <a:custGeom>
              <a:avLst/>
              <a:gdLst/>
              <a:ahLst/>
              <a:cxnLst/>
              <a:rect r="r" b="b" t="t" l="l"/>
              <a:pathLst>
                <a:path h="191268" w="1477850">
                  <a:moveTo>
                    <a:pt x="0" y="0"/>
                  </a:moveTo>
                  <a:lnTo>
                    <a:pt x="1477850" y="0"/>
                  </a:lnTo>
                  <a:lnTo>
                    <a:pt x="1477850" y="191268"/>
                  </a:lnTo>
                  <a:lnTo>
                    <a:pt x="0" y="19126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477850" cy="162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753765" y="3368246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6" y="856633"/>
            <a:ext cx="7042152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Advantages of 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764780" y="1600682"/>
            <a:ext cx="2436495" cy="2436495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47642" y="4757802"/>
            <a:ext cx="5377263" cy="726222"/>
            <a:chOff x="0" y="0"/>
            <a:chExt cx="1416234" cy="1912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6234" cy="191268"/>
            </a:xfrm>
            <a:custGeom>
              <a:avLst/>
              <a:gdLst/>
              <a:ahLst/>
              <a:cxnLst/>
              <a:rect r="r" b="b" t="t" l="l"/>
              <a:pathLst>
                <a:path h="191268" w="1416234">
                  <a:moveTo>
                    <a:pt x="0" y="0"/>
                  </a:moveTo>
                  <a:lnTo>
                    <a:pt x="1416234" y="0"/>
                  </a:lnTo>
                  <a:lnTo>
                    <a:pt x="1416234" y="191268"/>
                  </a:lnTo>
                  <a:lnTo>
                    <a:pt x="0" y="19126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416234" cy="162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920122" y="4265777"/>
            <a:ext cx="2436495" cy="2436495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9717" t="0" r="-39717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5169401"/>
            <a:ext cx="3063151" cy="3074330"/>
          </a:xfrm>
          <a:custGeom>
            <a:avLst/>
            <a:gdLst/>
            <a:ahLst/>
            <a:cxnLst/>
            <a:rect r="r" b="b" t="t" l="l"/>
            <a:pathLst>
              <a:path h="3074330" w="3063151">
                <a:moveTo>
                  <a:pt x="0" y="0"/>
                </a:moveTo>
                <a:lnTo>
                  <a:pt x="3063151" y="0"/>
                </a:lnTo>
                <a:lnTo>
                  <a:pt x="3063151" y="3074330"/>
                </a:lnTo>
                <a:lnTo>
                  <a:pt x="0" y="3074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813692" y="7603819"/>
            <a:ext cx="5611213" cy="726222"/>
            <a:chOff x="0" y="0"/>
            <a:chExt cx="1477850" cy="1912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77850" cy="191268"/>
            </a:xfrm>
            <a:custGeom>
              <a:avLst/>
              <a:gdLst/>
              <a:ahLst/>
              <a:cxnLst/>
              <a:rect r="r" b="b" t="t" l="l"/>
              <a:pathLst>
                <a:path h="191268" w="1477850">
                  <a:moveTo>
                    <a:pt x="0" y="0"/>
                  </a:moveTo>
                  <a:lnTo>
                    <a:pt x="1477850" y="0"/>
                  </a:lnTo>
                  <a:lnTo>
                    <a:pt x="1477850" y="191268"/>
                  </a:lnTo>
                  <a:lnTo>
                    <a:pt x="0" y="19126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477850" cy="162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920122" y="7208271"/>
            <a:ext cx="2436495" cy="2436495"/>
            <a:chOff x="0" y="0"/>
            <a:chExt cx="14840029" cy="148400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38887" t="0" r="-38887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279745" y="2151668"/>
            <a:ext cx="5223912" cy="84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sz="3102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GLOBAL OPTIMIZATION</a:t>
            </a:r>
          </a:p>
          <a:p>
            <a:pPr algn="l">
              <a:lnSpc>
                <a:spcPts val="3227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13926" y="1993875"/>
            <a:ext cx="4842255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Hybrid Approach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51748" y="4968416"/>
            <a:ext cx="5918773" cy="43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  <a:spcBef>
                <a:spcPct val="0"/>
              </a:spcBef>
            </a:pPr>
            <a:r>
              <a:rPr lang="en-US" b="true" sz="3102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Adaptability to Changes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01275" y="2823221"/>
            <a:ext cx="5918773" cy="74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hybrid model optimizes all fulfillment stages collectively for superior performance.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56617" y="5588799"/>
            <a:ext cx="5918773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Reinforcement learning allows robots to adjust movements based on real-time conditions, enhancing efficiency.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35087" y="7759258"/>
            <a:ext cx="5223912" cy="43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  <a:spcBef>
                <a:spcPct val="0"/>
              </a:spcBef>
            </a:pPr>
            <a:r>
              <a:rPr lang="en-US" b="true" sz="3102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GAINS IN EFFICIENCY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56617" y="8438683"/>
            <a:ext cx="5918773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Reduction of unnecessary movements and balanced workloads leads to significant time-saving and throughput improvements.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203" y="273563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7" y="0"/>
                </a:lnTo>
                <a:lnTo>
                  <a:pt x="551237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593569" y="7613737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51607" y="5143500"/>
            <a:ext cx="5246370" cy="2807970"/>
            <a:chOff x="0" y="0"/>
            <a:chExt cx="812800" cy="4350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35028"/>
            </a:xfrm>
            <a:custGeom>
              <a:avLst/>
              <a:gdLst/>
              <a:ahLst/>
              <a:cxnLst/>
              <a:rect r="r" b="b" t="t" l="l"/>
              <a:pathLst>
                <a:path h="43502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401088"/>
                  </a:lnTo>
                  <a:cubicBezTo>
                    <a:pt x="812800" y="419832"/>
                    <a:pt x="797604" y="435028"/>
                    <a:pt x="778860" y="435028"/>
                  </a:cubicBezTo>
                  <a:lnTo>
                    <a:pt x="33940" y="435028"/>
                  </a:lnTo>
                  <a:cubicBezTo>
                    <a:pt x="15196" y="435028"/>
                    <a:pt x="0" y="419832"/>
                    <a:pt x="0" y="401088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240" r="0" b="-12240"/>
              </a:stretch>
            </a:blipFill>
            <a:ln w="47625" cap="rnd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417439" y="2529447"/>
            <a:ext cx="5816677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References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580989" y="3686290"/>
            <a:ext cx="6637499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Key Research Paper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0989" y="4490096"/>
            <a:ext cx="7428598" cy="1710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Optimizing Robotic Mobile Fulfillment Systems for Order Picking Based on Deep Reinforcement Learning&amp;quot; by Zhe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nyi Zhu, Sai Wang, and Tuantuan Wang.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6147983"/>
            <a:ext cx="1827704" cy="799004"/>
            <a:chOff x="0" y="0"/>
            <a:chExt cx="481371" cy="2104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35012" y="6814733"/>
            <a:ext cx="1827704" cy="799004"/>
            <a:chOff x="0" y="0"/>
            <a:chExt cx="481371" cy="2104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087854">
            <a:off x="8587339" y="3646955"/>
            <a:ext cx="636070" cy="6360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580989" y="7310400"/>
            <a:ext cx="65347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8" tooltip="https://drive.google.com/file/d/1qFZ-9xfRKrK6PIuA-GDzK2F04CfJYKa-/view"/>
              </a:rPr>
              <a:t>Research Paper Link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1894" y="1761258"/>
            <a:ext cx="9115723" cy="42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30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Introduction to Robotic Mobile Fulfillment Systems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71894" y="2890906"/>
            <a:ext cx="7039273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2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Implementation of the Proposed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71894" y="4219942"/>
            <a:ext cx="3810149" cy="40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  <a:spcBef>
                <a:spcPct val="0"/>
              </a:spcBef>
            </a:pP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Results and 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71894" y="5525805"/>
            <a:ext cx="7304336" cy="40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  <a:spcBef>
                <a:spcPct val="0"/>
              </a:spcBef>
            </a:pP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Discussion on Methodology and 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71894" y="6831668"/>
            <a:ext cx="4808041" cy="40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  <a:spcBef>
                <a:spcPct val="0"/>
              </a:spcBef>
            </a:pPr>
            <a:r>
              <a:rPr lang="en-US" sz="28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 and 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71894" y="8137531"/>
            <a:ext cx="1989981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2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54269" y="1526366"/>
            <a:ext cx="917652" cy="95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3256" y="2659761"/>
            <a:ext cx="999679" cy="95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7599" y="3887665"/>
            <a:ext cx="1010993" cy="95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02346" y="5238750"/>
            <a:ext cx="1021499" cy="95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2750" y="6589981"/>
            <a:ext cx="1020691" cy="95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7091" y="7906385"/>
            <a:ext cx="1072008" cy="95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  <a:spcBef>
                <a:spcPct val="0"/>
              </a:spcBef>
            </a:pPr>
            <a:r>
              <a:rPr lang="en-US" sz="694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374" y="904024"/>
            <a:ext cx="5925999" cy="532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Introduction to Robotic Mobile Fulfillment Systems</a:t>
            </a:r>
          </a:p>
          <a:p>
            <a:pPr algn="l">
              <a:lnSpc>
                <a:spcPts val="3328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904024"/>
            <a:ext cx="4638342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Abstract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1995856"/>
            <a:ext cx="7477582" cy="27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26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This paper presents an integrated approach to optimizing order allocation and shelf selection in Robotic Mobile Fulfillment Systems (RMFS) using Genetic Algorithms, Ant Colony Optimization, and Reinforcement Learning.</a:t>
            </a:r>
          </a:p>
          <a:p>
            <a:pPr algn="l">
              <a:lnSpc>
                <a:spcPts val="366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5086350"/>
            <a:ext cx="7477582" cy="227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26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methodology involves optimizing order assignments to robots, determining efficient shelf-picking routes, and training reinforcement learning models for improved robot movement.</a:t>
            </a:r>
          </a:p>
          <a:p>
            <a:pPr algn="l">
              <a:lnSpc>
                <a:spcPts val="366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2836" y="717167"/>
            <a:ext cx="5688006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1194" y="3218847"/>
            <a:ext cx="6848312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Robotic Mobile Fulfillment Systems revolutionize warehouse operations by enabling autonomous robots to pick and transport orders.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45650" y="6196742"/>
            <a:ext cx="6848312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Challenges include optimizing order allocation to robots and determining efficient paths due to dynamic order demand and warehouse constraints.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945961" y="3033110"/>
            <a:ext cx="6848312" cy="186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Employed techniques include Genetic Algorithms for order allocation, Ant Colony Optimization for shelf routes, and Reinforcement Learning for adaptive robot navigation.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76025" y="2671555"/>
            <a:ext cx="286598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Definition of RMFS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8348" y="5652540"/>
            <a:ext cx="3081338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Challenges in RMFS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7213" y="2286188"/>
            <a:ext cx="5421957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AI-Driven Optimization Techniques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6025" y="389223"/>
            <a:ext cx="12617281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Implementation of the Proposed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3732" y="3788434"/>
            <a:ext cx="6848312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system reads datasets: orders.csv, shelves.csv, and robots.csv and computes the distance matrix for efficient processing.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83732" y="7719662"/>
            <a:ext cx="6848312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Orders are allocated to robots based on workload balance, minimizing travel distances through an iterative process.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893499" y="3797768"/>
            <a:ext cx="6848312" cy="134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5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Optimizes shelf-picking routes via pheromone-based exploration, updating pheromone levels to guide robots effectively.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8562" y="3241142"/>
            <a:ext cx="2076152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Loading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082" y="7175460"/>
            <a:ext cx="7801034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Order A</a:t>
            </a:r>
            <a:r>
              <a:rPr lang="en-US" b="true" sz="25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llocation Using Genetic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2759" y="3209779"/>
            <a:ext cx="7394079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Path</a:t>
            </a:r>
            <a:r>
              <a:rPr lang="en-US" b="true" sz="25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Optimization with Ant Colony Optimization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41451" y="-11895900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1607" y="3392218"/>
            <a:ext cx="7291538" cy="323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9"/>
              </a:lnSpc>
            </a:pPr>
            <a:r>
              <a:rPr lang="en-US" sz="6075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Reinforcement Learning for Navigation</a:t>
            </a:r>
          </a:p>
          <a:p>
            <a:pPr algn="l">
              <a:lnSpc>
                <a:spcPts val="6319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8185707" y="2517994"/>
            <a:ext cx="456104" cy="456104"/>
            <a:chOff x="0" y="0"/>
            <a:chExt cx="120126" cy="120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985807" y="2467346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Environment Setup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910107" y="2517994"/>
            <a:ext cx="456104" cy="456104"/>
            <a:chOff x="0" y="0"/>
            <a:chExt cx="120126" cy="1201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710207" y="2467346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State and Action Representation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185707" y="5711007"/>
            <a:ext cx="456104" cy="456104"/>
            <a:chOff x="0" y="0"/>
            <a:chExt cx="120126" cy="120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985807" y="5660360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Training and Efficiency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83017" y="3597114"/>
            <a:ext cx="4383195" cy="223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Defines a custom Gym environment simulating warehouse space; robots learn movement strategies using Proximal Policy Optimization.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710207" y="3597114"/>
            <a:ext cx="4255582" cy="223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robot's current position defines state; movement between shelves serves as possible actions, with a reward function based on distance.</a:t>
            </a:r>
          </a:p>
          <a:p>
            <a:pPr algn="l">
              <a:lnSpc>
                <a:spcPts val="296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985807" y="6911814"/>
            <a:ext cx="3496132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Robots undergo training for 10,000 timesteps to refine navigation skills and reduce travel distance.</a:t>
            </a:r>
          </a:p>
        </p:txBody>
      </p:sp>
      <p:grpSp>
        <p:nvGrpSpPr>
          <p:cNvPr name="Group 20" id="20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49675" y="5429205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6986897" y="3811257"/>
            <a:ext cx="5231326" cy="523132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2087854">
            <a:off x="1001225" y="3787528"/>
            <a:ext cx="5110215" cy="51102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87854">
            <a:off x="12593261" y="3801652"/>
            <a:ext cx="5182303" cy="518230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1355" y="564854"/>
            <a:ext cx="1069034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Performance Metrics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47620" y="2317495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112664" y="2354875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6" y="0"/>
                </a:lnTo>
                <a:lnTo>
                  <a:pt x="1531576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08574" y="2354875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27877" y="2559728"/>
            <a:ext cx="3206934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Order Allocation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06957" y="2597108"/>
            <a:ext cx="33462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Shelf Selection Improvement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89804" y="2349458"/>
            <a:ext cx="3415332" cy="14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Impact of Reinforcement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0735" y="4999416"/>
            <a:ext cx="4131194" cy="2893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4"/>
              </a:lnSpc>
              <a:spcBef>
                <a:spcPct val="0"/>
              </a:spcBef>
            </a:pPr>
            <a:r>
              <a:rPr lang="en-US" sz="31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GA shows improved workload distribution among robots with lower variance in maximum and minimum orders processed.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36963" y="5324706"/>
            <a:ext cx="4131194" cy="207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4"/>
              </a:lnSpc>
              <a:spcBef>
                <a:spcPct val="0"/>
              </a:spcBef>
            </a:pPr>
            <a:r>
              <a:rPr lang="en-US" sz="31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ACO resulted in a significant reduction of 30% in total travel distance compared to random selection.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18816" y="5324706"/>
            <a:ext cx="4131194" cy="207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4"/>
              </a:lnSpc>
              <a:spcBef>
                <a:spcPct val="0"/>
              </a:spcBef>
            </a:pPr>
            <a:r>
              <a:rPr lang="en-US" sz="31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PP</a:t>
            </a:r>
            <a:r>
              <a:rPr lang="en-US" sz="31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training led to reduced average distance per order and faster completion times.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641" y="2062711"/>
            <a:ext cx="7538344" cy="4419354"/>
          </a:xfrm>
          <a:custGeom>
            <a:avLst/>
            <a:gdLst/>
            <a:ahLst/>
            <a:cxnLst/>
            <a:rect r="r" b="b" t="t" l="l"/>
            <a:pathLst>
              <a:path h="4419354" w="7538344">
                <a:moveTo>
                  <a:pt x="0" y="0"/>
                </a:moveTo>
                <a:lnTo>
                  <a:pt x="7538344" y="0"/>
                </a:lnTo>
                <a:lnTo>
                  <a:pt x="7538344" y="4419354"/>
                </a:lnTo>
                <a:lnTo>
                  <a:pt x="0" y="4419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85974" y="4927905"/>
            <a:ext cx="8373326" cy="4908862"/>
          </a:xfrm>
          <a:custGeom>
            <a:avLst/>
            <a:gdLst/>
            <a:ahLst/>
            <a:cxnLst/>
            <a:rect r="r" b="b" t="t" l="l"/>
            <a:pathLst>
              <a:path h="4908862" w="8373326">
                <a:moveTo>
                  <a:pt x="0" y="0"/>
                </a:moveTo>
                <a:lnTo>
                  <a:pt x="8373326" y="0"/>
                </a:lnTo>
                <a:lnTo>
                  <a:pt x="8373326" y="4908863"/>
                </a:lnTo>
                <a:lnTo>
                  <a:pt x="0" y="490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79668" y="564854"/>
            <a:ext cx="6130258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Results and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80754" y="564854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Evaluation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9135" y="847945"/>
            <a:ext cx="17096533" cy="1089904"/>
          </a:xfrm>
          <a:custGeom>
            <a:avLst/>
            <a:gdLst/>
            <a:ahLst/>
            <a:cxnLst/>
            <a:rect r="r" b="b" t="t" l="l"/>
            <a:pathLst>
              <a:path h="1089904" w="17096533">
                <a:moveTo>
                  <a:pt x="0" y="0"/>
                </a:moveTo>
                <a:lnTo>
                  <a:pt x="17096533" y="0"/>
                </a:lnTo>
                <a:lnTo>
                  <a:pt x="17096533" y="1089904"/>
                </a:lnTo>
                <a:lnTo>
                  <a:pt x="0" y="108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3404" y="2121248"/>
            <a:ext cx="5954809" cy="7825481"/>
          </a:xfrm>
          <a:custGeom>
            <a:avLst/>
            <a:gdLst/>
            <a:ahLst/>
            <a:cxnLst/>
            <a:rect r="r" b="b" t="t" l="l"/>
            <a:pathLst>
              <a:path h="7825481" w="5954809">
                <a:moveTo>
                  <a:pt x="0" y="0"/>
                </a:moveTo>
                <a:lnTo>
                  <a:pt x="5954809" y="0"/>
                </a:lnTo>
                <a:lnTo>
                  <a:pt x="5954809" y="7825480"/>
                </a:lnTo>
                <a:lnTo>
                  <a:pt x="0" y="7825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DAGijpFSsoo</dc:identifier>
  <dcterms:modified xsi:type="dcterms:W3CDTF">2011-08-01T06:04:30Z</dcterms:modified>
  <cp:revision>1</cp:revision>
  <dc:title>The Data Divas-ppt</dc:title>
</cp:coreProperties>
</file>